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94" r:id="rId5"/>
    <p:sldId id="259" r:id="rId6"/>
    <p:sldId id="29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65"/>
  </p:normalViewPr>
  <p:slideViewPr>
    <p:cSldViewPr snapToGrid="0" snapToObjects="1">
      <p:cViewPr>
        <p:scale>
          <a:sx n="112" d="100"/>
          <a:sy n="112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C2C5-C959-6746-9359-69325EBFA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9689" y="262431"/>
            <a:ext cx="6801612" cy="1645920"/>
          </a:xfrm>
        </p:spPr>
        <p:txBody>
          <a:bodyPr/>
          <a:lstStyle/>
          <a:p>
            <a:r>
              <a:rPr lang="en-AZ" i="1" dirty="0">
                <a:latin typeface="Arial" panose="020B0604020202020204" pitchFamily="34" charset="0"/>
                <a:cs typeface="Arial" panose="020B0604020202020204" pitchFamily="34" charset="0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C81D9-7A51-034E-B613-5426DFD5A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3644" y="4775764"/>
            <a:ext cx="5057422" cy="1304430"/>
          </a:xfrm>
        </p:spPr>
        <p:txBody>
          <a:bodyPr>
            <a:noAutofit/>
          </a:bodyPr>
          <a:lstStyle/>
          <a:p>
            <a:endParaRPr lang="en-AZ" sz="3600" dirty="0"/>
          </a:p>
          <a:p>
            <a:r>
              <a:rPr lang="en-AZ" sz="3600" b="1" dirty="0">
                <a:solidFill>
                  <a:schemeClr val="bg2"/>
                </a:solidFill>
              </a:rPr>
              <a:t>Elvin Huseynzade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C89F4DA-000A-E044-8D27-55E29B2DCE7F}"/>
              </a:ext>
            </a:extLst>
          </p:cNvPr>
          <p:cNvSpPr txBox="1">
            <a:spLocks/>
          </p:cNvSpPr>
          <p:nvPr/>
        </p:nvSpPr>
        <p:spPr>
          <a:xfrm>
            <a:off x="513645" y="2612326"/>
            <a:ext cx="3502405" cy="21634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Z" sz="4400" dirty="0">
                <a:solidFill>
                  <a:schemeClr val="bg2"/>
                </a:solidFill>
              </a:rPr>
              <a:t>Modules:</a:t>
            </a:r>
          </a:p>
          <a:p>
            <a:r>
              <a:rPr lang="en-AZ" sz="3600" dirty="0"/>
              <a:t>SQL</a:t>
            </a:r>
          </a:p>
          <a:p>
            <a:r>
              <a:rPr lang="en-AZ" sz="3600" dirty="0"/>
              <a:t>Python</a:t>
            </a:r>
          </a:p>
          <a:p>
            <a:r>
              <a:rPr lang="en-AZ" sz="3600" dirty="0"/>
              <a:t>Tableau</a:t>
            </a:r>
          </a:p>
          <a:p>
            <a:r>
              <a:rPr lang="en-AZ" sz="3600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775871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589C-F20E-F848-90F1-C387F24EC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355" y="298648"/>
            <a:ext cx="4926020" cy="1188720"/>
          </a:xfrm>
        </p:spPr>
        <p:txBody>
          <a:bodyPr>
            <a:normAutofit/>
          </a:bodyPr>
          <a:lstStyle/>
          <a:p>
            <a:r>
              <a:rPr lang="en-US" sz="1600" dirty="0"/>
              <a:t>M</a:t>
            </a:r>
            <a:r>
              <a:rPr lang="en-AZ" sz="1600" dirty="0"/>
              <a:t>issing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BEFCE-6A61-6F47-B9DB-7D5131145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738" y="2174557"/>
            <a:ext cx="2154873" cy="3101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F49123-8D95-3946-8325-64608B6F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5" y="1783645"/>
            <a:ext cx="8240322" cy="454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9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BD2FC8-47B7-0A44-92B9-02981AAD4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595" y="443598"/>
            <a:ext cx="8971894" cy="5678226"/>
          </a:xfrm>
        </p:spPr>
      </p:pic>
    </p:spTree>
    <p:extLst>
      <p:ext uri="{BB962C8B-B14F-4D97-AF65-F5344CB8AC3E}">
        <p14:creationId xmlns:p14="http://schemas.microsoft.com/office/powerpoint/2010/main" val="337623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0B624-F0AD-EF4E-B678-6DE3C0DA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9" y="227913"/>
            <a:ext cx="4227329" cy="1188720"/>
          </a:xfrm>
        </p:spPr>
        <p:txBody>
          <a:bodyPr>
            <a:normAutofit/>
          </a:bodyPr>
          <a:lstStyle/>
          <a:p>
            <a:r>
              <a:rPr lang="en-AZ" sz="1600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4F81D-BFC5-C94C-8A49-1382EDC2C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4886" y="1895557"/>
            <a:ext cx="3175665" cy="42556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2A12C-7090-5B45-BAF6-0B34DFBD4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7" y="227913"/>
            <a:ext cx="6650182" cy="60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C4395-9F88-F34C-8638-195D31F8B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727" y="487347"/>
            <a:ext cx="8888084" cy="5883306"/>
          </a:xfrm>
        </p:spPr>
      </p:pic>
    </p:spTree>
    <p:extLst>
      <p:ext uri="{BB962C8B-B14F-4D97-AF65-F5344CB8AC3E}">
        <p14:creationId xmlns:p14="http://schemas.microsoft.com/office/powerpoint/2010/main" val="203048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1A43A-CE3D-5646-9726-92EEF301D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83" y="210063"/>
            <a:ext cx="5383661" cy="37933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A16F8-8F7A-C34F-A7B0-A0ECE3CE2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324" y="2871251"/>
            <a:ext cx="6432892" cy="3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3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09394D2-75B0-434F-B181-8ACE794D8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685" y="337804"/>
            <a:ext cx="7759805" cy="6182391"/>
          </a:xfrm>
        </p:spPr>
      </p:pic>
    </p:spTree>
    <p:extLst>
      <p:ext uri="{BB962C8B-B14F-4D97-AF65-F5344CB8AC3E}">
        <p14:creationId xmlns:p14="http://schemas.microsoft.com/office/powerpoint/2010/main" val="69113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54849-A1E6-4542-A72B-F2627766B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641" y="304089"/>
            <a:ext cx="7916439" cy="6249821"/>
          </a:xfrm>
        </p:spPr>
      </p:pic>
    </p:spTree>
    <p:extLst>
      <p:ext uri="{BB962C8B-B14F-4D97-AF65-F5344CB8AC3E}">
        <p14:creationId xmlns:p14="http://schemas.microsoft.com/office/powerpoint/2010/main" val="14780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34D55-99A1-2146-971B-6CB953274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1" y="363725"/>
            <a:ext cx="4495005" cy="44140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9B24D-1AC9-2E4E-8D82-3DFF50D9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13" y="1725930"/>
            <a:ext cx="6602816" cy="496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FF7414-FF8E-7B49-A5F9-DAA495832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790" y="259387"/>
            <a:ext cx="8252459" cy="6100101"/>
          </a:xfrm>
        </p:spPr>
      </p:pic>
    </p:spTree>
    <p:extLst>
      <p:ext uri="{BB962C8B-B14F-4D97-AF65-F5344CB8AC3E}">
        <p14:creationId xmlns:p14="http://schemas.microsoft.com/office/powerpoint/2010/main" val="2022113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1BFE8B-A4D5-8A44-8916-047DF4177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699" y="400600"/>
            <a:ext cx="8950602" cy="6056800"/>
          </a:xfrm>
        </p:spPr>
      </p:pic>
    </p:spTree>
    <p:extLst>
      <p:ext uri="{BB962C8B-B14F-4D97-AF65-F5344CB8AC3E}">
        <p14:creationId xmlns:p14="http://schemas.microsoft.com/office/powerpoint/2010/main" val="156067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1ED8-9700-BC47-9B45-DA1A4E55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Z" sz="3600" b="1" dirty="0">
                <a:solidFill>
                  <a:srgbClr val="0070C0"/>
                </a:solidFill>
              </a:rPr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14C6D-0BAD-1742-8BD5-A74B2BD9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Average employee salary for every year.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/>
              <a:t>  year(</a:t>
            </a:r>
            <a:r>
              <a:rPr lang="en-US" dirty="0" err="1"/>
              <a:t>from_date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years, </a:t>
            </a:r>
            <a:r>
              <a:rPr lang="en-US" dirty="0">
                <a:solidFill>
                  <a:srgbClr val="0070C0"/>
                </a:solidFill>
              </a:rPr>
              <a:t>avg</a:t>
            </a:r>
            <a:r>
              <a:rPr lang="en-US" dirty="0"/>
              <a:t>(salary)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/>
              <a:t> salaries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group by </a:t>
            </a:r>
            <a:r>
              <a:rPr lang="en-US" dirty="0"/>
              <a:t>year(</a:t>
            </a:r>
            <a:r>
              <a:rPr lang="en-US" dirty="0" err="1"/>
              <a:t>from_date</a:t>
            </a:r>
            <a:r>
              <a:rPr lang="en-US" dirty="0"/>
              <a:t>);</a:t>
            </a:r>
            <a:endParaRPr lang="en-AZ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41BA8-4EC6-1642-BA05-D0C5642F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55" y="3220861"/>
            <a:ext cx="17526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7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A1A9-83A3-994D-8EB2-18DC3003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0" y="316255"/>
            <a:ext cx="3864864" cy="1188720"/>
          </a:xfrm>
        </p:spPr>
        <p:txBody>
          <a:bodyPr>
            <a:normAutofit/>
          </a:bodyPr>
          <a:lstStyle/>
          <a:p>
            <a:r>
              <a:rPr lang="en-AZ" sz="1600" b="1" dirty="0"/>
              <a:t>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E0A574-0455-B54B-A186-C5B2E4FE0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414" y="2446020"/>
            <a:ext cx="9657171" cy="2907005"/>
          </a:xfrm>
        </p:spPr>
      </p:pic>
    </p:spTree>
    <p:extLst>
      <p:ext uri="{BB962C8B-B14F-4D97-AF65-F5344CB8AC3E}">
        <p14:creationId xmlns:p14="http://schemas.microsoft.com/office/powerpoint/2010/main" val="3556707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978D7-3F44-6740-8A6F-25EF2B735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21" y="215265"/>
            <a:ext cx="7281478" cy="3101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744D1-7C0E-A947-9E88-C2D2A759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70" y="3763617"/>
            <a:ext cx="10386060" cy="27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6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A29E-8CB4-9040-8A31-010D4526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Z" sz="3600" b="1" dirty="0">
                <a:solidFill>
                  <a:srgbClr val="0070C0"/>
                </a:solidFill>
              </a:rPr>
              <a:t>TABLEAU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BFB77E-1118-2E43-927A-3523C947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Z" sz="2500" b="1" dirty="0">
                <a:solidFill>
                  <a:srgbClr val="92D050"/>
                </a:solidFill>
              </a:rPr>
              <a:t>DASHBOARDS</a:t>
            </a:r>
          </a:p>
          <a:p>
            <a:endParaRPr lang="en-AZ" dirty="0"/>
          </a:p>
          <a:p>
            <a:r>
              <a:rPr lang="en-AZ" b="1" dirty="0">
                <a:solidFill>
                  <a:schemeClr val="accent4">
                    <a:lumMod val="75000"/>
                  </a:schemeClr>
                </a:solidFill>
              </a:rPr>
              <a:t>DEPARTMENTS</a:t>
            </a:r>
          </a:p>
          <a:p>
            <a:r>
              <a:rPr lang="en-AZ" b="1" dirty="0">
                <a:solidFill>
                  <a:schemeClr val="accent4">
                    <a:lumMod val="75000"/>
                  </a:schemeClr>
                </a:solidFill>
              </a:rPr>
              <a:t>EMPLOYEES</a:t>
            </a:r>
          </a:p>
          <a:p>
            <a:r>
              <a:rPr lang="en-AZ" b="1" dirty="0">
                <a:solidFill>
                  <a:schemeClr val="accent4">
                    <a:lumMod val="75000"/>
                  </a:schemeClr>
                </a:solidFill>
              </a:rPr>
              <a:t>MANAGERS</a:t>
            </a:r>
          </a:p>
        </p:txBody>
      </p:sp>
    </p:spTree>
    <p:extLst>
      <p:ext uri="{BB962C8B-B14F-4D97-AF65-F5344CB8AC3E}">
        <p14:creationId xmlns:p14="http://schemas.microsoft.com/office/powerpoint/2010/main" val="111971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E28F51-B591-F842-87FC-0935A9DF2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425" y="690245"/>
            <a:ext cx="10855149" cy="5477510"/>
          </a:xfrm>
        </p:spPr>
      </p:pic>
    </p:spTree>
    <p:extLst>
      <p:ext uri="{BB962C8B-B14F-4D97-AF65-F5344CB8AC3E}">
        <p14:creationId xmlns:p14="http://schemas.microsoft.com/office/powerpoint/2010/main" val="3263393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C34B0D-20D9-B148-BF4B-32FD3D31A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220" y="643549"/>
            <a:ext cx="9862000" cy="5570901"/>
          </a:xfrm>
        </p:spPr>
      </p:pic>
    </p:spTree>
    <p:extLst>
      <p:ext uri="{BB962C8B-B14F-4D97-AF65-F5344CB8AC3E}">
        <p14:creationId xmlns:p14="http://schemas.microsoft.com/office/powerpoint/2010/main" val="3297565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34211-C7CA-4B40-8232-32EFC1651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426" y="813685"/>
            <a:ext cx="9377148" cy="5230629"/>
          </a:xfrm>
        </p:spPr>
      </p:pic>
    </p:spTree>
    <p:extLst>
      <p:ext uri="{BB962C8B-B14F-4D97-AF65-F5344CB8AC3E}">
        <p14:creationId xmlns:p14="http://schemas.microsoft.com/office/powerpoint/2010/main" val="27928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70684-D268-0643-979D-F78CF9984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700" y="558800"/>
            <a:ext cx="10174600" cy="5740400"/>
          </a:xfrm>
        </p:spPr>
      </p:pic>
    </p:spTree>
    <p:extLst>
      <p:ext uri="{BB962C8B-B14F-4D97-AF65-F5344CB8AC3E}">
        <p14:creationId xmlns:p14="http://schemas.microsoft.com/office/powerpoint/2010/main" val="3070119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76D4-ADAB-CA4B-A7D1-F6504528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498" y="187452"/>
            <a:ext cx="6509004" cy="731686"/>
          </a:xfrm>
        </p:spPr>
        <p:txBody>
          <a:bodyPr>
            <a:normAutofit fontScale="90000"/>
          </a:bodyPr>
          <a:lstStyle/>
          <a:p>
            <a:r>
              <a:rPr lang="en-AZ" sz="3600" b="1" dirty="0">
                <a:solidFill>
                  <a:srgbClr val="0070C0"/>
                </a:solidFill>
              </a:rPr>
              <a:t>POWER 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3FE8B5-EFCD-334A-ABD2-730BB6280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997" y="1110371"/>
            <a:ext cx="9946005" cy="5560177"/>
          </a:xfrm>
        </p:spPr>
      </p:pic>
    </p:spTree>
    <p:extLst>
      <p:ext uri="{BB962C8B-B14F-4D97-AF65-F5344CB8AC3E}">
        <p14:creationId xmlns:p14="http://schemas.microsoft.com/office/powerpoint/2010/main" val="1915963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F05E4-5C47-6F4A-AAB2-141922AFF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39" y="3955414"/>
            <a:ext cx="7794107" cy="3597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63DE4-7EDB-EC42-9F98-691AF8D3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2766378"/>
            <a:ext cx="578358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60F9B-DD61-8C4D-810E-05E6B2E5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" y="1022350"/>
            <a:ext cx="669798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BC92A-E0DE-9345-92DB-7A37BC3C9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180" y="1833562"/>
            <a:ext cx="5829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9809-2930-7748-B584-667BD78E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296722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T</a:t>
            </a:r>
            <a:r>
              <a:rPr lang="en-AZ" sz="3600" b="1" dirty="0">
                <a:solidFill>
                  <a:srgbClr val="0070C0"/>
                </a:solidFill>
              </a:rPr>
              <a:t>hank you for </a:t>
            </a:r>
            <a:br>
              <a:rPr lang="en-AZ" sz="3600" b="1" dirty="0">
                <a:solidFill>
                  <a:srgbClr val="0070C0"/>
                </a:solidFill>
              </a:rPr>
            </a:br>
            <a:r>
              <a:rPr lang="en-AZ" sz="3600" b="1">
                <a:solidFill>
                  <a:srgbClr val="0070C0"/>
                </a:solidFill>
              </a:rPr>
              <a:t>your attention!</a:t>
            </a:r>
            <a:endParaRPr lang="en-AZ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3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BCF9-DB9E-824D-8928-51D8DAC8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average employee salary for every department.</a:t>
            </a:r>
            <a:endParaRPr lang="en-AZ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0F4BA-06E3-6F48-B843-5426F4AC7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3116" y="2886249"/>
            <a:ext cx="3227748" cy="271303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FA877D-6E88-8A4B-98E2-6E107C3087CE}"/>
              </a:ext>
            </a:extLst>
          </p:cNvPr>
          <p:cNvSpPr/>
          <p:nvPr/>
        </p:nvSpPr>
        <p:spPr>
          <a:xfrm>
            <a:off x="1117600" y="306809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Z" dirty="0">
                <a:solidFill>
                  <a:srgbClr val="0070C0"/>
                </a:solidFill>
              </a:rPr>
              <a:t>select</a:t>
            </a:r>
            <a:r>
              <a:rPr lang="en-AZ" dirty="0"/>
              <a:t> dept_name, </a:t>
            </a:r>
            <a:r>
              <a:rPr lang="en-AZ" dirty="0">
                <a:solidFill>
                  <a:srgbClr val="0070C0"/>
                </a:solidFill>
              </a:rPr>
              <a:t>avg</a:t>
            </a:r>
            <a:r>
              <a:rPr lang="en-AZ" dirty="0"/>
              <a:t>(salary) </a:t>
            </a:r>
            <a:r>
              <a:rPr lang="en-AZ" dirty="0">
                <a:solidFill>
                  <a:srgbClr val="0070C0"/>
                </a:solidFill>
              </a:rPr>
              <a:t>from</a:t>
            </a:r>
            <a:r>
              <a:rPr lang="en-AZ" dirty="0"/>
              <a:t> salaries</a:t>
            </a:r>
          </a:p>
          <a:p>
            <a:r>
              <a:rPr lang="en-AZ" dirty="0">
                <a:solidFill>
                  <a:srgbClr val="0070C0"/>
                </a:solidFill>
              </a:rPr>
              <a:t>join</a:t>
            </a:r>
            <a:r>
              <a:rPr lang="en-AZ" dirty="0"/>
              <a:t> dept_emp </a:t>
            </a:r>
            <a:r>
              <a:rPr lang="en-AZ" dirty="0">
                <a:solidFill>
                  <a:srgbClr val="0070C0"/>
                </a:solidFill>
              </a:rPr>
              <a:t>on</a:t>
            </a:r>
            <a:r>
              <a:rPr lang="en-AZ" dirty="0"/>
              <a:t> salaries.emp_no = dept_emp.emp_no</a:t>
            </a:r>
          </a:p>
          <a:p>
            <a:r>
              <a:rPr lang="en-AZ" dirty="0">
                <a:solidFill>
                  <a:srgbClr val="0070C0"/>
                </a:solidFill>
              </a:rPr>
              <a:t>join</a:t>
            </a:r>
            <a:r>
              <a:rPr lang="en-AZ" dirty="0"/>
              <a:t> departments </a:t>
            </a:r>
            <a:r>
              <a:rPr lang="en-AZ" dirty="0">
                <a:solidFill>
                  <a:srgbClr val="0070C0"/>
                </a:solidFill>
              </a:rPr>
              <a:t>on</a:t>
            </a:r>
            <a:r>
              <a:rPr lang="en-AZ" dirty="0"/>
              <a:t> dept_emp.dept_no = departments.dept_no</a:t>
            </a:r>
          </a:p>
          <a:p>
            <a:r>
              <a:rPr lang="en-AZ" dirty="0">
                <a:solidFill>
                  <a:srgbClr val="0070C0"/>
                </a:solidFill>
              </a:rPr>
              <a:t>where</a:t>
            </a:r>
            <a:r>
              <a:rPr lang="en-AZ" dirty="0"/>
              <a:t> curdate() &lt; salaries.to_date and curdate() &lt; dept_emp.to_date</a:t>
            </a:r>
          </a:p>
          <a:p>
            <a:r>
              <a:rPr lang="en-AZ" dirty="0">
                <a:solidFill>
                  <a:srgbClr val="0070C0"/>
                </a:solidFill>
              </a:rPr>
              <a:t>group by </a:t>
            </a:r>
            <a:r>
              <a:rPr lang="en-AZ" dirty="0"/>
              <a:t>dept_name;</a:t>
            </a:r>
          </a:p>
        </p:txBody>
      </p:sp>
    </p:spTree>
    <p:extLst>
      <p:ext uri="{BB962C8B-B14F-4D97-AF65-F5344CB8AC3E}">
        <p14:creationId xmlns:p14="http://schemas.microsoft.com/office/powerpoint/2010/main" val="266833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F596-6DD2-7349-BCC0-42330C86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average employee salary for every department for every year.</a:t>
            </a:r>
            <a:endParaRPr lang="en-AZ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AA3113-3FCA-F242-804E-DEF4B72DD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355" y="2404534"/>
            <a:ext cx="3849511" cy="423333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45A9ED-C365-E34D-BC60-072A13C9B6F0}"/>
              </a:ext>
            </a:extLst>
          </p:cNvPr>
          <p:cNvSpPr/>
          <p:nvPr/>
        </p:nvSpPr>
        <p:spPr>
          <a:xfrm>
            <a:off x="248355" y="318098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Z" dirty="0">
                <a:solidFill>
                  <a:srgbClr val="0070C0"/>
                </a:solidFill>
              </a:rPr>
              <a:t>select year</a:t>
            </a:r>
            <a:r>
              <a:rPr lang="en-AZ" dirty="0"/>
              <a:t>(dept_emp.from_date), </a:t>
            </a:r>
            <a:r>
              <a:rPr lang="en-AZ" dirty="0">
                <a:solidFill>
                  <a:srgbClr val="0070C0"/>
                </a:solidFill>
              </a:rPr>
              <a:t>avg</a:t>
            </a:r>
            <a:r>
              <a:rPr lang="en-AZ" dirty="0"/>
              <a:t>(salary), departments.dept_name </a:t>
            </a:r>
            <a:r>
              <a:rPr lang="en-AZ" dirty="0">
                <a:solidFill>
                  <a:srgbClr val="0070C0"/>
                </a:solidFill>
              </a:rPr>
              <a:t>from</a:t>
            </a:r>
            <a:r>
              <a:rPr lang="en-AZ" dirty="0"/>
              <a:t> salaries</a:t>
            </a:r>
          </a:p>
          <a:p>
            <a:r>
              <a:rPr lang="en-AZ" dirty="0">
                <a:solidFill>
                  <a:srgbClr val="0070C0"/>
                </a:solidFill>
              </a:rPr>
              <a:t>join</a:t>
            </a:r>
            <a:r>
              <a:rPr lang="en-AZ" dirty="0"/>
              <a:t> dept_emp </a:t>
            </a:r>
            <a:r>
              <a:rPr lang="en-AZ" dirty="0">
                <a:solidFill>
                  <a:srgbClr val="0070C0"/>
                </a:solidFill>
              </a:rPr>
              <a:t>on</a:t>
            </a:r>
            <a:r>
              <a:rPr lang="en-AZ" dirty="0"/>
              <a:t> salaries.emp_no = dept_emp.emp_no</a:t>
            </a:r>
          </a:p>
          <a:p>
            <a:r>
              <a:rPr lang="en-AZ" dirty="0">
                <a:solidFill>
                  <a:srgbClr val="0070C0"/>
                </a:solidFill>
              </a:rPr>
              <a:t>join</a:t>
            </a:r>
            <a:r>
              <a:rPr lang="en-AZ" dirty="0"/>
              <a:t> departments </a:t>
            </a:r>
            <a:r>
              <a:rPr lang="en-AZ" dirty="0">
                <a:solidFill>
                  <a:srgbClr val="0070C0"/>
                </a:solidFill>
              </a:rPr>
              <a:t>on</a:t>
            </a:r>
            <a:r>
              <a:rPr lang="en-AZ" dirty="0"/>
              <a:t> dept_emp.dept_no = departments.dept_no</a:t>
            </a:r>
          </a:p>
          <a:p>
            <a:r>
              <a:rPr lang="en-AZ" dirty="0">
                <a:solidFill>
                  <a:srgbClr val="0070C0"/>
                </a:solidFill>
              </a:rPr>
              <a:t>group by year</a:t>
            </a:r>
            <a:r>
              <a:rPr lang="en-AZ" dirty="0"/>
              <a:t>(dept_emp.from_date), departments.dept_name</a:t>
            </a:r>
          </a:p>
          <a:p>
            <a:r>
              <a:rPr lang="en-AZ" dirty="0">
                <a:solidFill>
                  <a:srgbClr val="0070C0"/>
                </a:solidFill>
              </a:rPr>
              <a:t>order by year</a:t>
            </a:r>
            <a:r>
              <a:rPr lang="en-AZ" dirty="0"/>
              <a:t>(dept_emp.from_date) </a:t>
            </a:r>
            <a:r>
              <a:rPr lang="en-AZ" dirty="0">
                <a:solidFill>
                  <a:srgbClr val="0070C0"/>
                </a:solidFill>
              </a:rPr>
              <a:t>asc</a:t>
            </a:r>
            <a:r>
              <a:rPr lang="en-AZ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9486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48B73-B5B8-4440-B365-234AF460F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year, the largest department in that year, and its</a:t>
            </a:r>
            <a:br>
              <a:rPr lang="en-US" dirty="0"/>
            </a:br>
            <a:r>
              <a:rPr lang="en-US" dirty="0"/>
              <a:t>average salary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F7FFB-3E75-3240-9AC1-8A37F6F25062}"/>
              </a:ext>
            </a:extLst>
          </p:cNvPr>
          <p:cNvSpPr/>
          <p:nvPr/>
        </p:nvSpPr>
        <p:spPr>
          <a:xfrm>
            <a:off x="225778" y="271943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/>
              <a:t>  </a:t>
            </a:r>
            <a:r>
              <a:rPr lang="en-US" dirty="0" err="1"/>
              <a:t>departments.dept_name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Departments,        </a:t>
            </a:r>
          </a:p>
          <a:p>
            <a:r>
              <a:rPr lang="en-US" dirty="0">
                <a:solidFill>
                  <a:srgbClr val="0070C0"/>
                </a:solidFill>
              </a:rPr>
              <a:t>year</a:t>
            </a:r>
            <a:r>
              <a:rPr lang="en-US" dirty="0"/>
              <a:t>(</a:t>
            </a:r>
            <a:r>
              <a:rPr lang="en-US" dirty="0" err="1"/>
              <a:t>dept_emp.from_date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Years,        </a:t>
            </a:r>
          </a:p>
          <a:p>
            <a:r>
              <a:rPr lang="en-US" dirty="0">
                <a:solidFill>
                  <a:srgbClr val="0070C0"/>
                </a:solidFill>
              </a:rPr>
              <a:t>count</a:t>
            </a:r>
            <a:r>
              <a:rPr lang="en-US" dirty="0"/>
              <a:t>(</a:t>
            </a:r>
            <a:r>
              <a:rPr lang="en-US" dirty="0" err="1"/>
              <a:t>dept_emp.emp_no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Counts,</a:t>
            </a:r>
          </a:p>
          <a:p>
            <a:r>
              <a:rPr lang="en-US" dirty="0">
                <a:solidFill>
                  <a:srgbClr val="0070C0"/>
                </a:solidFill>
              </a:rPr>
              <a:t>avg</a:t>
            </a:r>
            <a:r>
              <a:rPr lang="en-US" dirty="0"/>
              <a:t>(</a:t>
            </a:r>
            <a:r>
              <a:rPr lang="en-US" dirty="0" err="1"/>
              <a:t>salaries.salary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 </a:t>
            </a:r>
            <a:r>
              <a:rPr lang="en-US" dirty="0" err="1"/>
              <a:t>AverageSalary</a:t>
            </a:r>
            <a:r>
              <a:rPr lang="en-US" dirty="0"/>
              <a:t>,</a:t>
            </a:r>
          </a:p>
          <a:p>
            <a:r>
              <a:rPr lang="en-US" dirty="0" err="1">
                <a:solidFill>
                  <a:srgbClr val="0070C0"/>
                </a:solidFill>
              </a:rPr>
              <a:t>row_number</a:t>
            </a:r>
            <a:r>
              <a:rPr lang="en-US" dirty="0"/>
              <a:t>() </a:t>
            </a:r>
            <a:r>
              <a:rPr lang="en-US" dirty="0">
                <a:solidFill>
                  <a:srgbClr val="0070C0"/>
                </a:solidFill>
              </a:rPr>
              <a:t>over </a:t>
            </a:r>
            <a:r>
              <a:rPr lang="en-US" dirty="0"/>
              <a:t>(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partition by year</a:t>
            </a:r>
            <a:r>
              <a:rPr lang="en-US" dirty="0"/>
              <a:t>(</a:t>
            </a:r>
            <a:r>
              <a:rPr lang="en-US" dirty="0" err="1"/>
              <a:t>dept_emp.from_date</a:t>
            </a:r>
            <a:r>
              <a:rPr lang="en-US" dirty="0"/>
              <a:t>) 	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0070C0"/>
                </a:solidFill>
              </a:rPr>
              <a:t>order by count</a:t>
            </a:r>
            <a:r>
              <a:rPr lang="en-US" dirty="0"/>
              <a:t>(</a:t>
            </a:r>
            <a:r>
              <a:rPr lang="en-US" dirty="0" err="1"/>
              <a:t>dept_emp.emp_no</a:t>
            </a:r>
            <a:r>
              <a:rPr lang="en-US" dirty="0"/>
              <a:t>) </a:t>
            </a:r>
          </a:p>
          <a:p>
            <a:r>
              <a:rPr lang="en-US" dirty="0"/>
              <a:t>						desc) </a:t>
            </a:r>
            <a:r>
              <a:rPr lang="en-US" dirty="0">
                <a:solidFill>
                  <a:srgbClr val="0070C0"/>
                </a:solidFill>
              </a:rPr>
              <a:t>as </a:t>
            </a:r>
            <a:r>
              <a:rPr lang="en-US" dirty="0" err="1"/>
              <a:t>RowNumber</a:t>
            </a:r>
            <a:r>
              <a:rPr lang="en-US" dirty="0"/>
              <a:t>     </a:t>
            </a:r>
          </a:p>
          <a:p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/>
              <a:t>  </a:t>
            </a:r>
            <a:r>
              <a:rPr lang="en-US" dirty="0" err="1"/>
              <a:t>dept_emp</a:t>
            </a:r>
            <a:r>
              <a:rPr lang="en-US" dirty="0"/>
              <a:t>			</a:t>
            </a:r>
          </a:p>
          <a:p>
            <a:r>
              <a:rPr lang="en-US" dirty="0">
                <a:solidFill>
                  <a:srgbClr val="0070C0"/>
                </a:solidFill>
              </a:rPr>
              <a:t>join</a:t>
            </a:r>
            <a:r>
              <a:rPr lang="en-US" dirty="0"/>
              <a:t> salaries </a:t>
            </a:r>
            <a:r>
              <a:rPr lang="en-US" dirty="0">
                <a:solidFill>
                  <a:srgbClr val="0070C0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dept_emp.emp_no</a:t>
            </a:r>
            <a:r>
              <a:rPr lang="en-US" dirty="0"/>
              <a:t> = </a:t>
            </a:r>
            <a:r>
              <a:rPr lang="en-US" dirty="0" err="1"/>
              <a:t>salaries.emp_no</a:t>
            </a:r>
            <a:r>
              <a:rPr lang="en-US" dirty="0"/>
              <a:t>		</a:t>
            </a:r>
          </a:p>
          <a:p>
            <a:r>
              <a:rPr lang="en-US" dirty="0">
                <a:solidFill>
                  <a:srgbClr val="0070C0"/>
                </a:solidFill>
              </a:rPr>
              <a:t>join</a:t>
            </a:r>
            <a:r>
              <a:rPr lang="en-US" dirty="0"/>
              <a:t> departments </a:t>
            </a:r>
            <a:r>
              <a:rPr lang="en-US" dirty="0">
                <a:solidFill>
                  <a:srgbClr val="0070C0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dept_emp.dept_no</a:t>
            </a:r>
            <a:r>
              <a:rPr lang="en-US" dirty="0"/>
              <a:t> = </a:t>
            </a:r>
            <a:r>
              <a:rPr lang="en-US" dirty="0" err="1"/>
              <a:t>departments.dept_no</a:t>
            </a:r>
            <a:r>
              <a:rPr lang="en-US" dirty="0"/>
              <a:t>			   </a:t>
            </a:r>
          </a:p>
          <a:p>
            <a:r>
              <a:rPr lang="en-US" dirty="0">
                <a:solidFill>
                  <a:srgbClr val="0070C0"/>
                </a:solidFill>
              </a:rPr>
              <a:t>group by </a:t>
            </a:r>
            <a:r>
              <a:rPr lang="en-US" dirty="0" err="1"/>
              <a:t>Departments,Years</a:t>
            </a:r>
            <a:r>
              <a:rPr lang="en-US" dirty="0"/>
              <a:t>;</a:t>
            </a:r>
            <a:endParaRPr lang="en-AZ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B6A015-A330-CD49-B155-A1B2385EF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949" y="2673082"/>
            <a:ext cx="4823118" cy="3739667"/>
          </a:xfrm>
        </p:spPr>
      </p:pic>
    </p:spTree>
    <p:extLst>
      <p:ext uri="{BB962C8B-B14F-4D97-AF65-F5344CB8AC3E}">
        <p14:creationId xmlns:p14="http://schemas.microsoft.com/office/powerpoint/2010/main" val="250154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F35A-977C-344C-8B49-708E213E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6090"/>
            <a:ext cx="7729728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for each year, the largest department in that year, and its</a:t>
            </a:r>
            <a:br>
              <a:rPr lang="en-US" dirty="0"/>
            </a:br>
            <a:r>
              <a:rPr lang="en-US" dirty="0"/>
              <a:t>average salary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01EA90-A62C-984B-A25C-4C3A47671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1901" y="2524005"/>
            <a:ext cx="4149609" cy="390348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2128A9-0E92-E14C-87AE-DE915E7DF4B1}"/>
              </a:ext>
            </a:extLst>
          </p:cNvPr>
          <p:cNvSpPr/>
          <p:nvPr/>
        </p:nvSpPr>
        <p:spPr>
          <a:xfrm>
            <a:off x="598311" y="2213590"/>
            <a:ext cx="52267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Z" dirty="0">
                <a:solidFill>
                  <a:srgbClr val="0070C0"/>
                </a:solidFill>
              </a:rPr>
              <a:t>select</a:t>
            </a:r>
            <a:r>
              <a:rPr lang="en-AZ" dirty="0"/>
              <a:t>   t.Departments, t.Years, t.Counts, t.AverageSalary </a:t>
            </a:r>
            <a:r>
              <a:rPr lang="en-AZ" dirty="0">
                <a:solidFill>
                  <a:srgbClr val="0070C0"/>
                </a:solidFill>
              </a:rPr>
              <a:t>from </a:t>
            </a:r>
            <a:r>
              <a:rPr lang="en-AZ" dirty="0"/>
              <a:t>   </a:t>
            </a:r>
          </a:p>
          <a:p>
            <a:r>
              <a:rPr lang="en-AZ" dirty="0"/>
              <a:t>(</a:t>
            </a:r>
            <a:r>
              <a:rPr lang="en-AZ" dirty="0">
                <a:solidFill>
                  <a:srgbClr val="0070C0"/>
                </a:solidFill>
              </a:rPr>
              <a:t>select </a:t>
            </a:r>
            <a:r>
              <a:rPr lang="en-AZ" dirty="0"/>
              <a:t> departments.dept_name </a:t>
            </a:r>
            <a:r>
              <a:rPr lang="en-AZ" dirty="0">
                <a:solidFill>
                  <a:srgbClr val="0070C0"/>
                </a:solidFill>
              </a:rPr>
              <a:t>as</a:t>
            </a:r>
            <a:r>
              <a:rPr lang="en-AZ" dirty="0"/>
              <a:t> Departments,        </a:t>
            </a:r>
          </a:p>
          <a:p>
            <a:r>
              <a:rPr lang="en-AZ" dirty="0"/>
              <a:t>	</a:t>
            </a:r>
            <a:r>
              <a:rPr lang="en-AZ" dirty="0">
                <a:solidFill>
                  <a:srgbClr val="0070C0"/>
                </a:solidFill>
              </a:rPr>
              <a:t>year</a:t>
            </a:r>
            <a:r>
              <a:rPr lang="en-AZ" dirty="0"/>
              <a:t>(dept_emp.from_date) </a:t>
            </a:r>
            <a:r>
              <a:rPr lang="en-AZ" dirty="0">
                <a:solidFill>
                  <a:srgbClr val="0070C0"/>
                </a:solidFill>
              </a:rPr>
              <a:t>as</a:t>
            </a:r>
            <a:r>
              <a:rPr lang="en-AZ" dirty="0"/>
              <a:t> Years,        </a:t>
            </a:r>
          </a:p>
          <a:p>
            <a:r>
              <a:rPr lang="en-AZ" dirty="0"/>
              <a:t>	</a:t>
            </a:r>
            <a:r>
              <a:rPr lang="en-AZ" dirty="0">
                <a:solidFill>
                  <a:srgbClr val="0070C0"/>
                </a:solidFill>
              </a:rPr>
              <a:t>count</a:t>
            </a:r>
            <a:r>
              <a:rPr lang="en-AZ" dirty="0"/>
              <a:t>(dept_emp.emp_no) </a:t>
            </a:r>
            <a:r>
              <a:rPr lang="en-AZ" dirty="0">
                <a:solidFill>
                  <a:srgbClr val="0070C0"/>
                </a:solidFill>
              </a:rPr>
              <a:t>as</a:t>
            </a:r>
            <a:r>
              <a:rPr lang="en-AZ" dirty="0"/>
              <a:t> Counts,</a:t>
            </a:r>
          </a:p>
          <a:p>
            <a:r>
              <a:rPr lang="en-AZ" dirty="0"/>
              <a:t>	</a:t>
            </a:r>
            <a:r>
              <a:rPr lang="en-AZ" dirty="0">
                <a:solidFill>
                  <a:srgbClr val="0070C0"/>
                </a:solidFill>
              </a:rPr>
              <a:t>avg</a:t>
            </a:r>
            <a:r>
              <a:rPr lang="en-AZ" dirty="0"/>
              <a:t>(salaries.salary) as AverageSalary,</a:t>
            </a:r>
          </a:p>
          <a:p>
            <a:r>
              <a:rPr lang="en-AZ" dirty="0"/>
              <a:t>	</a:t>
            </a:r>
            <a:r>
              <a:rPr lang="en-AZ" dirty="0">
                <a:solidFill>
                  <a:srgbClr val="0070C0"/>
                </a:solidFill>
              </a:rPr>
              <a:t>row_number</a:t>
            </a:r>
            <a:r>
              <a:rPr lang="en-AZ" dirty="0"/>
              <a:t>() </a:t>
            </a:r>
            <a:r>
              <a:rPr lang="en-AZ" dirty="0">
                <a:solidFill>
                  <a:srgbClr val="0070C0"/>
                </a:solidFill>
              </a:rPr>
              <a:t>over</a:t>
            </a:r>
            <a:r>
              <a:rPr lang="en-AZ" dirty="0"/>
              <a:t> (</a:t>
            </a:r>
            <a:r>
              <a:rPr lang="en-AZ" dirty="0">
                <a:solidFill>
                  <a:srgbClr val="0070C0"/>
                </a:solidFill>
              </a:rPr>
              <a:t>partition by year</a:t>
            </a:r>
            <a:r>
              <a:rPr lang="en-AZ" dirty="0"/>
              <a:t>(dept_emp.from_date) 	</a:t>
            </a:r>
          </a:p>
          <a:p>
            <a:r>
              <a:rPr lang="en-AZ" dirty="0"/>
              <a:t>	</a:t>
            </a:r>
            <a:r>
              <a:rPr lang="en-AZ" dirty="0">
                <a:solidFill>
                  <a:srgbClr val="0070C0"/>
                </a:solidFill>
              </a:rPr>
              <a:t>order by count</a:t>
            </a:r>
            <a:r>
              <a:rPr lang="en-AZ" dirty="0"/>
              <a:t>(dept_emp.emp_no) </a:t>
            </a:r>
            <a:r>
              <a:rPr lang="en-AZ" dirty="0">
                <a:solidFill>
                  <a:srgbClr val="0070C0"/>
                </a:solidFill>
              </a:rPr>
              <a:t>desc</a:t>
            </a:r>
            <a:r>
              <a:rPr lang="en-AZ" dirty="0"/>
              <a:t>) </a:t>
            </a:r>
            <a:r>
              <a:rPr lang="en-AZ" dirty="0">
                <a:solidFill>
                  <a:srgbClr val="0070C0"/>
                </a:solidFill>
              </a:rPr>
              <a:t>as</a:t>
            </a:r>
            <a:r>
              <a:rPr lang="en-AZ" dirty="0"/>
              <a:t> RowNumber     </a:t>
            </a:r>
          </a:p>
          <a:p>
            <a:r>
              <a:rPr lang="en-AZ" dirty="0">
                <a:solidFill>
                  <a:srgbClr val="0070C0"/>
                </a:solidFill>
              </a:rPr>
              <a:t>from</a:t>
            </a:r>
            <a:r>
              <a:rPr lang="en-AZ" dirty="0"/>
              <a:t>   dept_emp	</a:t>
            </a:r>
            <a:r>
              <a:rPr lang="en-AZ" dirty="0">
                <a:solidFill>
                  <a:srgbClr val="0070C0"/>
                </a:solidFill>
              </a:rPr>
              <a:t>join</a:t>
            </a:r>
            <a:r>
              <a:rPr lang="en-AZ" dirty="0"/>
              <a:t>		</a:t>
            </a:r>
          </a:p>
          <a:p>
            <a:r>
              <a:rPr lang="en-AZ" dirty="0"/>
              <a:t>salaries </a:t>
            </a:r>
            <a:r>
              <a:rPr lang="en-AZ" dirty="0">
                <a:solidFill>
                  <a:srgbClr val="0070C0"/>
                </a:solidFill>
              </a:rPr>
              <a:t>on</a:t>
            </a:r>
            <a:r>
              <a:rPr lang="en-AZ" dirty="0"/>
              <a:t> dept_emp.emp_no=salaries.emp_no</a:t>
            </a:r>
          </a:p>
          <a:p>
            <a:r>
              <a:rPr lang="en-AZ" dirty="0">
                <a:solidFill>
                  <a:srgbClr val="0070C0"/>
                </a:solidFill>
              </a:rPr>
              <a:t>join</a:t>
            </a:r>
            <a:r>
              <a:rPr lang="en-AZ" dirty="0"/>
              <a:t> departments </a:t>
            </a:r>
            <a:r>
              <a:rPr lang="en-AZ" dirty="0">
                <a:solidFill>
                  <a:srgbClr val="0070C0"/>
                </a:solidFill>
              </a:rPr>
              <a:t>on </a:t>
            </a:r>
            <a:r>
              <a:rPr lang="en-AZ" dirty="0"/>
              <a:t>dept_emp.dept_no = departments.dept_no			    </a:t>
            </a:r>
          </a:p>
          <a:p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AZ" dirty="0">
                <a:solidFill>
                  <a:srgbClr val="0070C0"/>
                </a:solidFill>
              </a:rPr>
              <a:t>roup by </a:t>
            </a:r>
            <a:r>
              <a:rPr lang="en-AZ" dirty="0"/>
              <a:t>Departments,Years) t</a:t>
            </a:r>
          </a:p>
          <a:p>
            <a:r>
              <a:rPr lang="en-AZ" dirty="0">
                <a:solidFill>
                  <a:srgbClr val="0070C0"/>
                </a:solidFill>
              </a:rPr>
              <a:t>where</a:t>
            </a:r>
            <a:r>
              <a:rPr lang="en-AZ" dirty="0"/>
              <a:t> RowNumber = 1;</a:t>
            </a:r>
          </a:p>
        </p:txBody>
      </p:sp>
    </p:spTree>
    <p:extLst>
      <p:ext uri="{BB962C8B-B14F-4D97-AF65-F5344CB8AC3E}">
        <p14:creationId xmlns:p14="http://schemas.microsoft.com/office/powerpoint/2010/main" val="887961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EDB4-F078-B84A-85A1-6A357F14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8356"/>
            <a:ext cx="7729728" cy="1905056"/>
          </a:xfrm>
        </p:spPr>
        <p:txBody>
          <a:bodyPr>
            <a:normAutofit fontScale="90000"/>
          </a:bodyPr>
          <a:lstStyle/>
          <a:p>
            <a:r>
              <a:rPr lang="en-US" dirty="0"/>
              <a:t>the details of the ​current ​manager who is the longest time in their role, i.e. show the details of the most senior (current)manager</a:t>
            </a:r>
            <a:endParaRPr lang="en-AZ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09F14-A432-7049-BDF2-4BA888289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8750" y="2768600"/>
            <a:ext cx="4622094" cy="8438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110C9A-76FA-594B-994C-FA44D3AC8CC9}"/>
              </a:ext>
            </a:extLst>
          </p:cNvPr>
          <p:cNvSpPr/>
          <p:nvPr/>
        </p:nvSpPr>
        <p:spPr>
          <a:xfrm>
            <a:off x="508000" y="2228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Z" dirty="0">
                <a:solidFill>
                  <a:srgbClr val="0070C0"/>
                </a:solidFill>
              </a:rPr>
              <a:t>select </a:t>
            </a:r>
          </a:p>
          <a:p>
            <a:r>
              <a:rPr lang="en-AZ" dirty="0"/>
              <a:t>    </a:t>
            </a:r>
            <a:r>
              <a:rPr lang="en-AZ" dirty="0">
                <a:solidFill>
                  <a:srgbClr val="0070C0"/>
                </a:solidFill>
              </a:rPr>
              <a:t>@maxyear</a:t>
            </a:r>
            <a:r>
              <a:rPr lang="en-AZ" dirty="0"/>
              <a:t>:=(</a:t>
            </a:r>
            <a:r>
              <a:rPr lang="en-AZ" dirty="0">
                <a:solidFill>
                  <a:srgbClr val="0070C0"/>
                </a:solidFill>
              </a:rPr>
              <a:t>select</a:t>
            </a:r>
            <a:r>
              <a:rPr lang="en-AZ" dirty="0"/>
              <a:t> </a:t>
            </a:r>
            <a:r>
              <a:rPr lang="en-AZ" dirty="0">
                <a:solidFill>
                  <a:srgbClr val="0070C0"/>
                </a:solidFill>
              </a:rPr>
              <a:t>max</a:t>
            </a:r>
            <a:r>
              <a:rPr lang="en-AZ" dirty="0"/>
              <a:t>(to_date - from_date) </a:t>
            </a:r>
            <a:r>
              <a:rPr lang="en-AZ" dirty="0">
                <a:solidFill>
                  <a:srgbClr val="0070C0"/>
                </a:solidFill>
              </a:rPr>
              <a:t>as</a:t>
            </a:r>
            <a:r>
              <a:rPr lang="en-AZ" dirty="0"/>
              <a:t> years</a:t>
            </a:r>
          </a:p>
          <a:p>
            <a:r>
              <a:rPr lang="en-AZ" dirty="0">
                <a:solidFill>
                  <a:srgbClr val="0070C0"/>
                </a:solidFill>
              </a:rPr>
              <a:t>from</a:t>
            </a:r>
            <a:r>
              <a:rPr lang="en-AZ" dirty="0"/>
              <a:t> dept_manager</a:t>
            </a:r>
          </a:p>
          <a:p>
            <a:r>
              <a:rPr lang="en-AZ" dirty="0"/>
              <a:t> </a:t>
            </a:r>
            <a:r>
              <a:rPr lang="en-AZ" dirty="0">
                <a:solidFill>
                  <a:srgbClr val="0070C0"/>
                </a:solidFill>
              </a:rPr>
              <a:t>where</a:t>
            </a:r>
            <a:r>
              <a:rPr lang="en-AZ" dirty="0"/>
              <a:t>  to_date &gt; curdate());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27AC7-47B5-7C47-869A-161D851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5616926"/>
            <a:ext cx="8369300" cy="7048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095E69-4B90-6E42-9725-835276EE336D}"/>
              </a:ext>
            </a:extLst>
          </p:cNvPr>
          <p:cNvSpPr/>
          <p:nvPr/>
        </p:nvSpPr>
        <p:spPr>
          <a:xfrm>
            <a:off x="248355" y="434133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Z" dirty="0">
                <a:solidFill>
                  <a:srgbClr val="0070C0"/>
                </a:solidFill>
              </a:rPr>
              <a:t>select</a:t>
            </a:r>
            <a:r>
              <a:rPr lang="en-AZ" dirty="0"/>
              <a:t> * </a:t>
            </a:r>
            <a:r>
              <a:rPr lang="en-AZ" dirty="0">
                <a:solidFill>
                  <a:srgbClr val="0070C0"/>
                </a:solidFill>
              </a:rPr>
              <a:t>from </a:t>
            </a:r>
            <a:r>
              <a:rPr lang="en-AZ" dirty="0"/>
              <a:t>dept_manager </a:t>
            </a:r>
          </a:p>
          <a:p>
            <a:r>
              <a:rPr lang="en-AZ" dirty="0">
                <a:solidFill>
                  <a:srgbClr val="0070C0"/>
                </a:solidFill>
              </a:rPr>
              <a:t>join</a:t>
            </a:r>
            <a:r>
              <a:rPr lang="en-AZ" dirty="0"/>
              <a:t> employees </a:t>
            </a:r>
            <a:r>
              <a:rPr lang="en-AZ" dirty="0">
                <a:solidFill>
                  <a:srgbClr val="0070C0"/>
                </a:solidFill>
              </a:rPr>
              <a:t>on</a:t>
            </a:r>
            <a:r>
              <a:rPr lang="en-AZ" dirty="0"/>
              <a:t> dept_manager.emp_no = employees.emp_no</a:t>
            </a:r>
          </a:p>
          <a:p>
            <a:r>
              <a:rPr lang="en-AZ" dirty="0">
                <a:solidFill>
                  <a:srgbClr val="0070C0"/>
                </a:solidFill>
              </a:rPr>
              <a:t>where</a:t>
            </a:r>
            <a:r>
              <a:rPr lang="en-AZ" dirty="0"/>
              <a:t> to_date - from_date = </a:t>
            </a:r>
            <a:r>
              <a:rPr lang="en-AZ" dirty="0">
                <a:solidFill>
                  <a:srgbClr val="0070C0"/>
                </a:solidFill>
              </a:rPr>
              <a:t>@maxyear</a:t>
            </a:r>
            <a:r>
              <a:rPr lang="en-AZ" dirty="0"/>
              <a:t> and to_date &gt; curdate();</a:t>
            </a:r>
          </a:p>
        </p:txBody>
      </p:sp>
    </p:spTree>
    <p:extLst>
      <p:ext uri="{BB962C8B-B14F-4D97-AF65-F5344CB8AC3E}">
        <p14:creationId xmlns:p14="http://schemas.microsoft.com/office/powerpoint/2010/main" val="409721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ADB7-EAB2-8245-AE92-610DA19E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492" y="253492"/>
            <a:ext cx="7729728" cy="1188720"/>
          </a:xfrm>
        </p:spPr>
        <p:txBody>
          <a:bodyPr>
            <a:normAutofit/>
          </a:bodyPr>
          <a:lstStyle/>
          <a:p>
            <a:r>
              <a:rPr lang="en-AZ" sz="3600" b="1" dirty="0">
                <a:solidFill>
                  <a:srgbClr val="0070C0"/>
                </a:solidFill>
              </a:rPr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B643A-C122-5A47-AB8F-852E0423F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336" y="2322336"/>
            <a:ext cx="7104553" cy="3101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CF559F-DB5E-0441-93CB-A31D2A0EABBD}"/>
              </a:ext>
            </a:extLst>
          </p:cNvPr>
          <p:cNvSpPr txBox="1"/>
          <p:nvPr/>
        </p:nvSpPr>
        <p:spPr>
          <a:xfrm>
            <a:off x="1603022" y="3149600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AZ" dirty="0"/>
              <a:t>oad Dataset</a:t>
            </a:r>
          </a:p>
        </p:txBody>
      </p:sp>
    </p:spTree>
    <p:extLst>
      <p:ext uri="{BB962C8B-B14F-4D97-AF65-F5344CB8AC3E}">
        <p14:creationId xmlns:p14="http://schemas.microsoft.com/office/powerpoint/2010/main" val="308277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F7EF-BDA7-E948-9971-99D7F0D6D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0" y="241441"/>
            <a:ext cx="5007506" cy="1188720"/>
          </a:xfrm>
        </p:spPr>
        <p:txBody>
          <a:bodyPr>
            <a:normAutofit/>
          </a:bodyPr>
          <a:lstStyle/>
          <a:p>
            <a:r>
              <a:rPr lang="en-US" sz="1600" dirty="0"/>
              <a:t>M</a:t>
            </a:r>
            <a:r>
              <a:rPr lang="en-AZ" sz="1600" dirty="0"/>
              <a:t>ain info and extra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1B92D-563A-2F4F-9962-2CA36A22B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416" y="3558022"/>
            <a:ext cx="7873118" cy="28883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B3F14-4145-BE47-BD08-49A04BF6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16" y="411599"/>
            <a:ext cx="5462280" cy="26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297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312</TotalTime>
  <Words>680</Words>
  <Application>Microsoft Macintosh PowerPoint</Application>
  <PresentationFormat>Widescreen</PresentationFormat>
  <Paragraphs>75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Gill Sans MT</vt:lpstr>
      <vt:lpstr>Parcel</vt:lpstr>
      <vt:lpstr>Final Project</vt:lpstr>
      <vt:lpstr>SQL</vt:lpstr>
      <vt:lpstr>The average employee salary for every department.</vt:lpstr>
      <vt:lpstr>the average employee salary for every department for every year.</vt:lpstr>
      <vt:lpstr>for each year, the largest department in that year, and its average salary</vt:lpstr>
      <vt:lpstr>for each year, the largest department in that year, and its average salary</vt:lpstr>
      <vt:lpstr>the details of the ​current ​manager who is the longest time in their role, i.e. show the details of the most senior (current)manager</vt:lpstr>
      <vt:lpstr>PYthon</vt:lpstr>
      <vt:lpstr>Main info and extra details</vt:lpstr>
      <vt:lpstr>Missing values</vt:lpstr>
      <vt:lpstr>PowerPoint Presentation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</vt:lpstr>
      <vt:lpstr>PowerPoint Presentation</vt:lpstr>
      <vt:lpstr>TABLEAU</vt:lpstr>
      <vt:lpstr>PowerPoint Presentation</vt:lpstr>
      <vt:lpstr>PowerPoint Presentation</vt:lpstr>
      <vt:lpstr>PowerPoint Presentation</vt:lpstr>
      <vt:lpstr>PowerPoint Presentation</vt:lpstr>
      <vt:lpstr>POWER BI</vt:lpstr>
      <vt:lpstr>PowerPoint Presentation</vt:lpstr>
      <vt:lpstr>Thank you for 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elvin.huseynzade@gmail.com</dc:creator>
  <cp:lastModifiedBy>elvin.huseynzade@gmail.com</cp:lastModifiedBy>
  <cp:revision>17</cp:revision>
  <dcterms:created xsi:type="dcterms:W3CDTF">2021-04-27T08:45:24Z</dcterms:created>
  <dcterms:modified xsi:type="dcterms:W3CDTF">2021-04-27T13:57:44Z</dcterms:modified>
</cp:coreProperties>
</file>